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Roboto Mono Medium"/>
      <p:regular r:id="rId31"/>
      <p:bold r:id="rId32"/>
      <p:italic r:id="rId33"/>
      <p:boldItalic r:id="rId34"/>
    </p:embeddedFont>
    <p:embeddedFont>
      <p:font typeface="Proxima Nova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9790D46-EA8C-4DA8-8784-E1CC11BF112D}">
  <a:tblStyle styleId="{79790D46-EA8C-4DA8-8784-E1CC11BF112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MonoMedium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obotoMonoMedium-italic.fntdata"/><Relationship Id="rId10" Type="http://schemas.openxmlformats.org/officeDocument/2006/relationships/slide" Target="slides/slide4.xml"/><Relationship Id="rId32" Type="http://schemas.openxmlformats.org/officeDocument/2006/relationships/font" Target="fonts/RobotoMonoMedium-bold.fntdata"/><Relationship Id="rId13" Type="http://schemas.openxmlformats.org/officeDocument/2006/relationships/slide" Target="slides/slide7.xml"/><Relationship Id="rId35" Type="http://schemas.openxmlformats.org/officeDocument/2006/relationships/font" Target="fonts/ProximaNova-regular.fntdata"/><Relationship Id="rId12" Type="http://schemas.openxmlformats.org/officeDocument/2006/relationships/slide" Target="slides/slide6.xml"/><Relationship Id="rId34" Type="http://schemas.openxmlformats.org/officeDocument/2006/relationships/font" Target="fonts/RobotoMonoMedium-boldItalic.fntdata"/><Relationship Id="rId15" Type="http://schemas.openxmlformats.org/officeDocument/2006/relationships/slide" Target="slides/slide9.xml"/><Relationship Id="rId37" Type="http://schemas.openxmlformats.org/officeDocument/2006/relationships/font" Target="fonts/ProximaNova-italic.fntdata"/><Relationship Id="rId14" Type="http://schemas.openxmlformats.org/officeDocument/2006/relationships/slide" Target="slides/slide8.xml"/><Relationship Id="rId36" Type="http://schemas.openxmlformats.org/officeDocument/2006/relationships/font" Target="fonts/ProximaNova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ProximaNova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8b96c7ef50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8b96c7ef50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Three new opcodes, four removed opcodes.  Net -1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+11, -7, net +4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8b96c7ef50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8b96c7ef50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Remove 2, add 3.  Net +1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+14, -9, net +5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8b96c7ef50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8b96c7ef50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CALLCODE is a goner even without this EIP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Remove 5 operations, add 3, net -2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+17, -14, net +3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8b96c7ef50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8b96c7ef50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opcodes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8b96c7ef50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8b96c7ef50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opcodes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8b96c7ef50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8b96c7ef50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Remove 1 opcode, add no opcodes, net -1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+17, -15, Net +2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8b96c7ef50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8b96c7ef50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8b96c7ef50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8b96c7ef50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8b96c7ef50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8b96c7ef50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8b96c7ef50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8b96c7ef50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8b96c7ef50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8b96c7ef50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8b96c7ef50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8b96c7ef50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8b96c7ef50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8b96c7ef50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8b96c7ef50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8b96c7ef50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8b96c7ef50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8b96c7ef50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0xff5b as int16   == -165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8b96c7ef50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8b96c7ef50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8b96c7ef50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8b96c7ef50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Besu the execution loops for EOF and legacy code is the same code.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8b96c7ef50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8b96c7ef50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Besu the execution loops for EOF and legacy code is the same code.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8b96c7ef50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8b96c7ef50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8b96c7ef50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8b96c7ef50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8b96c7ef50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8b96c7ef50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+3 opcodes. -3 opcodes.  </a:t>
            </a:r>
            <a:r>
              <a:rPr lang="en"/>
              <a:t>Running</a:t>
            </a:r>
            <a:r>
              <a:rPr lang="en"/>
              <a:t> net is zero opcodes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8b96c7ef50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8b96c7ef50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Adds 3 opcodes, net plus 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+6, -3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8b96c7ef50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8b96c7ef50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new opcodes, net plus five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+8, -3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Prague Headliner Feature - EOF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EVM Object Framework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EIP-7480: </a:t>
            </a:r>
            <a:r>
              <a:rPr lang="en"/>
              <a:t>EOF - Data section access instructions</a:t>
            </a:r>
            <a:endParaRPr/>
          </a:p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Read half of the “</a:t>
            </a:r>
            <a:r>
              <a:rPr b="1" lang="en"/>
              <a:t>Remove code introspection capabilities</a:t>
            </a:r>
            <a:r>
              <a:rPr b="1" lang="en"/>
              <a:t>” goal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/>
              <a:t>Contract Code is never written to EVM memory or  account storage</a:t>
            </a:r>
            <a:endParaRPr i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Bans CODESIZE, CODECOPY, </a:t>
            </a:r>
            <a:br>
              <a:rPr lang="en"/>
            </a:br>
            <a:r>
              <a:rPr lang="en"/>
              <a:t>         EXTCODESIZE, EXTCODECOPY, EXTCODEHASH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Adds DATALOAD, DATALOADN, DATASIZE, DATACOPY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Legacy EVM will not be able to EXTCODE* into EOF contracts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EIP-pending: EOF CREATE3 and CREATE4</a:t>
            </a:r>
            <a:endParaRPr/>
          </a:p>
        </p:txBody>
      </p:sp>
      <p:sp>
        <p:nvSpPr>
          <p:cNvPr id="120" name="Google Shape;120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Write</a:t>
            </a:r>
            <a:r>
              <a:rPr b="1" lang="en"/>
              <a:t> half of the “Remove code introspection capabilities” goal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/>
              <a:t>Contract code is never created from EVM memory or account storage</a:t>
            </a:r>
            <a:endParaRPr i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Bans CREATE and CREATE2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Adds CREATE3, CREATE4, RETURNCONTRACT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CREATE3 gets code from the EOF container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CREATE4 gets code from new field in a new transaction type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RETURNCONTRACT opcode to permit adding data to the data section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EIP-7069: </a:t>
            </a:r>
            <a:r>
              <a:rPr lang="en"/>
              <a:t>Revamped CALL instructions</a:t>
            </a:r>
            <a:endParaRPr/>
          </a:p>
        </p:txBody>
      </p:sp>
      <p:sp>
        <p:nvSpPr>
          <p:cNvPr id="126" name="Google Shape;126;p24"/>
          <p:cNvSpPr txBox="1"/>
          <p:nvPr>
            <p:ph idx="1" type="body"/>
          </p:nvPr>
        </p:nvSpPr>
        <p:spPr>
          <a:xfrm>
            <a:off x="311700" y="1152475"/>
            <a:ext cx="8520600" cy="36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Handles</a:t>
            </a:r>
            <a:r>
              <a:rPr b="1" lang="en"/>
              <a:t> the “</a:t>
            </a:r>
            <a:r>
              <a:rPr b="1" lang="en"/>
              <a:t>Remove gas observability capabilities</a:t>
            </a:r>
            <a:r>
              <a:rPr b="1" lang="en"/>
              <a:t>” goal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Ban GAS, CALL, STATICCALL, DELEGATECALL and CALLCODE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Add CALL2, STATICCALL2, DELEGATECALL2</a:t>
            </a:r>
            <a:br>
              <a:rPr lang="en"/>
            </a:br>
            <a:r>
              <a:rPr lang="en"/>
              <a:t>	Remove gas stack operand</a:t>
            </a:r>
            <a:br>
              <a:rPr lang="en"/>
            </a:br>
            <a:r>
              <a:rPr lang="en"/>
              <a:t>	Remove output location stack operands</a:t>
            </a:r>
            <a:br>
              <a:rPr lang="en"/>
            </a:br>
            <a:r>
              <a:rPr lang="en"/>
              <a:t>	Also available to Legacy EVM!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This makes </a:t>
            </a:r>
            <a:r>
              <a:rPr lang="en"/>
              <a:t>increasing the gas limit in the top level transaction </a:t>
            </a:r>
            <a:r>
              <a:rPr lang="en"/>
              <a:t>the answer to all EOF gas schedule changes.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EIP-3670: EOF Code Validation</a:t>
            </a:r>
            <a:endParaRPr/>
          </a:p>
        </p:txBody>
      </p:sp>
      <p:sp>
        <p:nvSpPr>
          <p:cNvPr id="132" name="Google Shape;132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Bans dead code, all code must valid opcodes or </a:t>
            </a:r>
            <a:r>
              <a:rPr lang="en"/>
              <a:t>immediate</a:t>
            </a:r>
            <a:r>
              <a:rPr lang="en"/>
              <a:t> data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Bans dead code sections, all code must be executable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Requires opcode immediates to refer to valid values</a:t>
            </a:r>
            <a:br>
              <a:rPr lang="en"/>
            </a:br>
            <a:r>
              <a:rPr lang="en"/>
              <a:t>	Jump destinations</a:t>
            </a:r>
            <a:br>
              <a:rPr lang="en"/>
            </a:br>
            <a:r>
              <a:rPr lang="en"/>
              <a:t>	Code Sections</a:t>
            </a:r>
            <a:br>
              <a:rPr lang="en"/>
            </a:br>
            <a:r>
              <a:rPr lang="en"/>
              <a:t>	Containers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This code validation simplifies adding future opcodes to EOF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EIP-5450: EOF Stack </a:t>
            </a:r>
            <a:r>
              <a:rPr lang="en"/>
              <a:t>Validation</a:t>
            </a:r>
            <a:endParaRPr/>
          </a:p>
        </p:txBody>
      </p:sp>
      <p:sp>
        <p:nvSpPr>
          <p:cNvPr id="138" name="Google Shape;13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is analyzed to ensure stacks cannot grow out of bounds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Special interactions with code sections (CALLF/JUMPF)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Validation values are added to the container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Good for ZK and transpiling EOF code to other targets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Miscellaneous</a:t>
            </a:r>
            <a:r>
              <a:rPr lang="en"/>
              <a:t> Notes</a:t>
            </a:r>
            <a:endParaRPr/>
          </a:p>
        </p:txBody>
      </p:sp>
      <p:sp>
        <p:nvSpPr>
          <p:cNvPr id="144" name="Google Shape;144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EOF and Legacy EVM can freely call each other</a:t>
            </a:r>
            <a:br>
              <a:rPr lang="en"/>
            </a:br>
            <a:r>
              <a:rPr lang="en"/>
              <a:t>	Except EOF cannot DELEGATECALL legacy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SELFDESTRUCT is banned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EOF and Legacy EVM cannot cross CREATE</a:t>
            </a:r>
            <a:br>
              <a:rPr lang="en"/>
            </a:br>
            <a:r>
              <a:rPr lang="en"/>
              <a:t>	EOF factories can only create EOF contracts, same with Legacy EVM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EOF Opcode Changes Summary</a:t>
            </a:r>
            <a:endParaRPr/>
          </a:p>
        </p:txBody>
      </p:sp>
      <p:sp>
        <p:nvSpPr>
          <p:cNvPr id="150" name="Google Shape;150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                 Replaced					     Removed				      Added</a:t>
            </a:r>
            <a:endParaRPr/>
          </a:p>
        </p:txBody>
      </p:sp>
      <p:graphicFrame>
        <p:nvGraphicFramePr>
          <p:cNvPr id="151" name="Google Shape;151;p28"/>
          <p:cNvGraphicFramePr/>
          <p:nvPr/>
        </p:nvGraphicFramePr>
        <p:xfrm>
          <a:off x="364788" y="1524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{79790D46-EA8C-4DA8-8784-E1CC11BF112D}</a:tableStyleId>
              </a:tblPr>
              <a:tblGrid>
                <a:gridCol w="1554475"/>
                <a:gridCol w="1554475"/>
              </a:tblGrid>
              <a:tr h="320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Legacy Instruction</a:t>
                      </a:r>
                      <a:endParaRPr i="1"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EOF Instruction</a:t>
                      </a:r>
                      <a:endParaRPr i="1"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0" marB="0" marR="91425" marL="91425" anchor="ctr"/>
                </a:tc>
              </a:tr>
              <a:tr h="320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JUMP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RJUMP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  <a:tr h="320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JUMPI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RJUMPI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  <a:tr h="320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CODESIZE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DATASIZE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  <a:tr h="320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CODECOPY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DATACOPY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  <a:tr h="320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CREATE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CREATE3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  <a:tr h="320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CREATE2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CREATE4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  <a:tr h="320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CALL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CALL2</a:t>
                      </a: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*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0" marB="0" marR="91425" marL="91425" anchor="ctr"/>
                </a:tc>
              </a:tr>
              <a:tr h="320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STATICCALL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STATICCALL2</a:t>
                      </a: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*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0" marB="0" marR="91425" marL="91425" anchor="ctr"/>
                </a:tc>
              </a:tr>
              <a:tr h="320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DELEGATECALL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DELEGATECALL2</a:t>
                      </a: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*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</a:tbl>
          </a:graphicData>
        </a:graphic>
      </p:graphicFrame>
      <p:graphicFrame>
        <p:nvGraphicFramePr>
          <p:cNvPr id="152" name="Google Shape;152;p28"/>
          <p:cNvGraphicFramePr/>
          <p:nvPr/>
        </p:nvGraphicFramePr>
        <p:xfrm>
          <a:off x="4572000" y="1524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{79790D46-EA8C-4DA8-8784-E1CC11BF112D}</a:tableStyleId>
              </a:tblPr>
              <a:tblGrid>
                <a:gridCol w="1554475"/>
              </a:tblGrid>
              <a:tr h="330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Legacy Instruction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  <a:tr h="330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PC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  <a:tr h="318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EXTCODESIZE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  <a:tr h="318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EXTCODEHASH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  <a:tr h="318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EXTCODECOPY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  <a:tr h="318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GAS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  <a:tr h="318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SELFDESTRUCT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  <a:tr h="318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CALLCODE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</a:tbl>
          </a:graphicData>
        </a:graphic>
      </p:graphicFrame>
      <p:graphicFrame>
        <p:nvGraphicFramePr>
          <p:cNvPr id="153" name="Google Shape;153;p28"/>
          <p:cNvGraphicFramePr/>
          <p:nvPr/>
        </p:nvGraphicFramePr>
        <p:xfrm>
          <a:off x="7224738" y="1524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{79790D46-EA8C-4DA8-8784-E1CC11BF112D}</a:tableStyleId>
              </a:tblPr>
              <a:tblGrid>
                <a:gridCol w="1554475"/>
              </a:tblGrid>
              <a:tr h="331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EOF Instruction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  <a:tr h="331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RJUMPV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  <a:tr h="31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CALLF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  <a:tr h="31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RETF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  <a:tr h="31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JUMPF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  <a:tr h="31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DUPN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  <a:tr h="31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EXCHANGE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  <a:tr h="31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DATALOAD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  <a:tr h="31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DATALOADN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  <a:tr h="31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RETURNCONTRACT</a:t>
                      </a:r>
                      <a:endParaRPr sz="1200"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0" marB="0" marR="91425" marL="91425" anchor="ctr"/>
                </a:tc>
              </a:tr>
            </a:tbl>
          </a:graphicData>
        </a:graphic>
      </p:graphicFrame>
      <p:sp>
        <p:nvSpPr>
          <p:cNvPr id="154" name="Google Shape;154;p28"/>
          <p:cNvSpPr txBox="1"/>
          <p:nvPr/>
        </p:nvSpPr>
        <p:spPr>
          <a:xfrm>
            <a:off x="4398700" y="4405075"/>
            <a:ext cx="1901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* Starred instructions can also be exposed in Legacy EVM 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</a:t>
            </a:r>
            <a:endParaRPr/>
          </a:p>
        </p:txBody>
      </p:sp>
      <p:sp>
        <p:nvSpPr>
          <p:cNvPr id="160" name="Google Shape;160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Explicit Reference Test Generation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Client teams can help out testing team with test cases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Differential EVM testing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Martin’s, Marius’ &amp; Guido’s differential EVM fuzzers are amazing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Martin had a container fuzzer for Big EOF (Shanghai)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No complex CL/EL interop needed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EVM execution is self contained, no network or multithreaded protocols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Wen EOF?</a:t>
            </a:r>
            <a:endParaRPr/>
          </a:p>
        </p:txBody>
      </p:sp>
      <p:sp>
        <p:nvSpPr>
          <p:cNvPr id="166" name="Google Shape;166;p30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Proposal: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Headliner for Prague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3-6 months after Cancun</a:t>
            </a:r>
            <a:endParaRPr/>
          </a:p>
        </p:txBody>
      </p:sp>
      <p:sp>
        <p:nvSpPr>
          <p:cNvPr id="167" name="Google Shape;167;p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30"/>
          <p:cNvPicPr preferRelativeResize="0"/>
          <p:nvPr/>
        </p:nvPicPr>
        <p:blipFill rotWithShape="1">
          <a:blip r:embed="rId3">
            <a:alphaModFix/>
          </a:blip>
          <a:srcRect b="0" l="7140" r="42860" t="0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BACKUP SLIDES</a:t>
            </a:r>
            <a:endParaRPr/>
          </a:p>
        </p:txBody>
      </p:sp>
      <p:sp>
        <p:nvSpPr>
          <p:cNvPr id="174" name="Google Shape;174;p31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is working on EOF?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Ipsilon</a:t>
            </a:r>
            <a:br>
              <a:rPr lang="en"/>
            </a:br>
            <a:r>
              <a:rPr lang="en"/>
              <a:t>	EF funded team focusing on EVM improvements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Execution Clients</a:t>
            </a:r>
            <a:br>
              <a:rPr lang="en"/>
            </a:br>
            <a:r>
              <a:rPr lang="en"/>
              <a:t>	Geth, Besu, Nethermind, and evmone have various implementations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Compiler Teams</a:t>
            </a:r>
            <a:br>
              <a:rPr lang="en"/>
            </a:br>
            <a:r>
              <a:rPr lang="en"/>
              <a:t>	Solidity and Vyper have had significant input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Smart Contract Community</a:t>
            </a:r>
            <a:br>
              <a:rPr lang="en"/>
            </a:br>
            <a:r>
              <a:rPr lang="en"/>
              <a:t>	SSTORE2 teams have been advocating for their use cases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20"/>
              <a:t>Evolution modes for the EVM and EOF</a:t>
            </a:r>
            <a:endParaRPr sz="3220"/>
          </a:p>
        </p:txBody>
      </p:sp>
      <p:sp>
        <p:nvSpPr>
          <p:cNvPr id="180" name="Google Shape;180;p3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 u="sng">
                <a:solidFill>
                  <a:schemeClr val="dk1"/>
                </a:solidFill>
              </a:rPr>
              <a:t>Compatible changes (non-breaking) </a:t>
            </a:r>
            <a:endParaRPr b="1" sz="1600" u="sng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Add new functionality or features without removing or altering other functionality or features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Make invalid byte sequences valid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Must execute all prior contracts the same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 sz="1600">
                <a:solidFill>
                  <a:schemeClr val="dk1"/>
                </a:solidFill>
              </a:rPr>
            </a:br>
            <a:r>
              <a:rPr lang="en" sz="1600">
                <a:solidFill>
                  <a:schemeClr val="dk1"/>
                </a:solidFill>
              </a:rPr>
              <a:t>Doesn’t require an contract version bump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81" name="Google Shape;181;p3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 u="sng">
                <a:solidFill>
                  <a:schemeClr val="dk1"/>
                </a:solidFill>
              </a:rPr>
              <a:t>Incompatible changes (breaking)</a:t>
            </a:r>
            <a:endParaRPr b="1" sz="1600" u="sng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Can remove or alter functionality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May not have an equivalent feature set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May make valid semantics invalid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May not execute prior contracts the same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May requires an contract version bump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Why Immediates?  A validation story.</a:t>
            </a:r>
            <a:endParaRPr sz="2500"/>
          </a:p>
        </p:txBody>
      </p:sp>
      <p:sp>
        <p:nvSpPr>
          <p:cNvPr id="187" name="Google Shape;187;p33"/>
          <p:cNvSpPr txBox="1"/>
          <p:nvPr/>
        </p:nvSpPr>
        <p:spPr>
          <a:xfrm>
            <a:off x="5904000" y="859650"/>
            <a:ext cx="3240000" cy="3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88" name="Google Shape;188;p3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0xE0 - RJUMP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“Immediate” bytes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	forms an int16 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	(Like PUSH2)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89" name="Google Shape;189;p3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E00080</a:t>
            </a:r>
            <a:r>
              <a:rPr lang="e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Jump forward</a:t>
            </a:r>
            <a:br>
              <a:rPr lang="e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128 bytes</a:t>
            </a:r>
            <a:br>
              <a:rPr lang="e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2000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E0FF80</a:t>
            </a:r>
            <a:r>
              <a:rPr lang="e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Jump backward</a:t>
            </a:r>
            <a:br>
              <a:rPr lang="e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128 bytes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61018065</a:t>
            </a:r>
            <a:r>
              <a:rPr lang="e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	- PC=0x100</a:t>
            </a:r>
            <a:br>
              <a:rPr lang="e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Legacy forward</a:t>
            </a:r>
            <a:br>
              <a:rPr lang="e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608065</a:t>
            </a:r>
            <a:r>
              <a:rPr lang="e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- PC=0x100</a:t>
            </a:r>
            <a:br>
              <a:rPr lang="e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Legacy backward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Why Immediates?  A validation story.</a:t>
            </a:r>
            <a:endParaRPr sz="2500"/>
          </a:p>
        </p:txBody>
      </p:sp>
      <p:grpSp>
        <p:nvGrpSpPr>
          <p:cNvPr id="195" name="Google Shape;195;p34"/>
          <p:cNvGrpSpPr/>
          <p:nvPr/>
        </p:nvGrpSpPr>
        <p:grpSpPr>
          <a:xfrm>
            <a:off x="4877740" y="1653250"/>
            <a:ext cx="3843000" cy="275700"/>
            <a:chOff x="4877740" y="1653250"/>
            <a:chExt cx="3843000" cy="275700"/>
          </a:xfrm>
        </p:grpSpPr>
        <p:sp>
          <p:nvSpPr>
            <p:cNvPr id="196" name="Google Shape;196;p34"/>
            <p:cNvSpPr/>
            <p:nvPr/>
          </p:nvSpPr>
          <p:spPr>
            <a:xfrm>
              <a:off x="48777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61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197" name="Google Shape;197;p34"/>
            <p:cNvSpPr/>
            <p:nvPr/>
          </p:nvSpPr>
          <p:spPr>
            <a:xfrm>
              <a:off x="51522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E0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198" name="Google Shape;198;p34"/>
            <p:cNvSpPr/>
            <p:nvPr/>
          </p:nvSpPr>
          <p:spPr>
            <a:xfrm>
              <a:off x="54267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01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199" name="Google Shape;199;p34"/>
            <p:cNvSpPr/>
            <p:nvPr/>
          </p:nvSpPr>
          <p:spPr>
            <a:xfrm>
              <a:off x="57012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61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00" name="Google Shape;200;p34"/>
            <p:cNvSpPr/>
            <p:nvPr/>
          </p:nvSpPr>
          <p:spPr>
            <a:xfrm>
              <a:off x="59757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5B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01" name="Google Shape;201;p34"/>
            <p:cNvSpPr/>
            <p:nvPr/>
          </p:nvSpPr>
          <p:spPr>
            <a:xfrm>
              <a:off x="62502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61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02" name="Google Shape;202;p34"/>
            <p:cNvSpPr/>
            <p:nvPr/>
          </p:nvSpPr>
          <p:spPr>
            <a:xfrm>
              <a:off x="65247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01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03" name="Google Shape;203;p34"/>
            <p:cNvSpPr/>
            <p:nvPr/>
          </p:nvSpPr>
          <p:spPr>
            <a:xfrm>
              <a:off x="67992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00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04" name="Google Shape;204;p34"/>
            <p:cNvSpPr/>
            <p:nvPr/>
          </p:nvSpPr>
          <p:spPr>
            <a:xfrm>
              <a:off x="70737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EF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05" name="Google Shape;205;p34"/>
            <p:cNvSpPr/>
            <p:nvPr/>
          </p:nvSpPr>
          <p:spPr>
            <a:xfrm>
              <a:off x="73482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E0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06" name="Google Shape;206;p34"/>
            <p:cNvSpPr/>
            <p:nvPr/>
          </p:nvSpPr>
          <p:spPr>
            <a:xfrm>
              <a:off x="76227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5B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07" name="Google Shape;207;p34"/>
            <p:cNvSpPr/>
            <p:nvPr/>
          </p:nvSpPr>
          <p:spPr>
            <a:xfrm>
              <a:off x="78972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FF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08" name="Google Shape;208;p34"/>
            <p:cNvSpPr/>
            <p:nvPr/>
          </p:nvSpPr>
          <p:spPr>
            <a:xfrm>
              <a:off x="81717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C9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09" name="Google Shape;209;p34"/>
            <p:cNvSpPr/>
            <p:nvPr/>
          </p:nvSpPr>
          <p:spPr>
            <a:xfrm>
              <a:off x="84462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2A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</p:grpSp>
      <p:grpSp>
        <p:nvGrpSpPr>
          <p:cNvPr id="210" name="Google Shape;210;p34"/>
          <p:cNvGrpSpPr/>
          <p:nvPr/>
        </p:nvGrpSpPr>
        <p:grpSpPr>
          <a:xfrm>
            <a:off x="5152240" y="2845483"/>
            <a:ext cx="1372500" cy="275700"/>
            <a:chOff x="5152240" y="2786700"/>
            <a:chExt cx="1372500" cy="275700"/>
          </a:xfrm>
        </p:grpSpPr>
        <p:sp>
          <p:nvSpPr>
            <p:cNvPr id="211" name="Google Shape;211;p34"/>
            <p:cNvSpPr/>
            <p:nvPr/>
          </p:nvSpPr>
          <p:spPr>
            <a:xfrm>
              <a:off x="5152240" y="278670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E0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12" name="Google Shape;212;p34"/>
            <p:cNvSpPr/>
            <p:nvPr/>
          </p:nvSpPr>
          <p:spPr>
            <a:xfrm>
              <a:off x="5426740" y="278670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01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13" name="Google Shape;213;p34"/>
            <p:cNvSpPr/>
            <p:nvPr/>
          </p:nvSpPr>
          <p:spPr>
            <a:xfrm>
              <a:off x="5975740" y="2786700"/>
              <a:ext cx="274500" cy="275700"/>
            </a:xfrm>
            <a:prstGeom prst="rect">
              <a:avLst/>
            </a:prstGeom>
            <a:solidFill>
              <a:srgbClr val="EA9999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5B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14" name="Google Shape;214;p34"/>
            <p:cNvSpPr/>
            <p:nvPr/>
          </p:nvSpPr>
          <p:spPr>
            <a:xfrm>
              <a:off x="6250240" y="278670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61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</p:grpSp>
      <p:sp>
        <p:nvSpPr>
          <p:cNvPr id="215" name="Google Shape;215;p34"/>
          <p:cNvSpPr/>
          <p:nvPr/>
        </p:nvSpPr>
        <p:spPr>
          <a:xfrm>
            <a:off x="8171740" y="3441600"/>
            <a:ext cx="274500" cy="2757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414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C9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216" name="Google Shape;216;p34"/>
          <p:cNvSpPr/>
          <p:nvPr/>
        </p:nvSpPr>
        <p:spPr>
          <a:xfrm>
            <a:off x="8446240" y="3441600"/>
            <a:ext cx="274500" cy="2757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414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2A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217" name="Google Shape;217;p34"/>
          <p:cNvSpPr/>
          <p:nvPr/>
        </p:nvSpPr>
        <p:spPr>
          <a:xfrm>
            <a:off x="4877740" y="2249367"/>
            <a:ext cx="274500" cy="2757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414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61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218" name="Google Shape;218;p34"/>
          <p:cNvSpPr/>
          <p:nvPr/>
        </p:nvSpPr>
        <p:spPr>
          <a:xfrm>
            <a:off x="5701240" y="2249367"/>
            <a:ext cx="274500" cy="2757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414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61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219" name="Google Shape;219;p34"/>
          <p:cNvSpPr/>
          <p:nvPr/>
        </p:nvSpPr>
        <p:spPr>
          <a:xfrm>
            <a:off x="6524740" y="2249367"/>
            <a:ext cx="274500" cy="2757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414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01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220" name="Google Shape;220;p34"/>
          <p:cNvSpPr/>
          <p:nvPr/>
        </p:nvSpPr>
        <p:spPr>
          <a:xfrm>
            <a:off x="6799240" y="2249367"/>
            <a:ext cx="274500" cy="2757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414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00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221" name="Google Shape;221;p34"/>
          <p:cNvSpPr/>
          <p:nvPr/>
        </p:nvSpPr>
        <p:spPr>
          <a:xfrm>
            <a:off x="7073740" y="2249367"/>
            <a:ext cx="274500" cy="2757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414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EF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222" name="Google Shape;222;p34"/>
          <p:cNvSpPr/>
          <p:nvPr/>
        </p:nvSpPr>
        <p:spPr>
          <a:xfrm>
            <a:off x="7348240" y="3441592"/>
            <a:ext cx="274500" cy="2757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414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E0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223" name="Google Shape;223;p34"/>
          <p:cNvSpPr/>
          <p:nvPr/>
        </p:nvSpPr>
        <p:spPr>
          <a:xfrm>
            <a:off x="7622740" y="2249367"/>
            <a:ext cx="274500" cy="2757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414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5B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224" name="Google Shape;224;p34"/>
          <p:cNvSpPr/>
          <p:nvPr/>
        </p:nvSpPr>
        <p:spPr>
          <a:xfrm>
            <a:off x="7897240" y="2249367"/>
            <a:ext cx="274500" cy="2757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414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FF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225" name="Google Shape;225;p34"/>
          <p:cNvSpPr txBox="1"/>
          <p:nvPr/>
        </p:nvSpPr>
        <p:spPr>
          <a:xfrm>
            <a:off x="4877750" y="1389888"/>
            <a:ext cx="2743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EVM Code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34"/>
          <p:cNvSpPr txBox="1"/>
          <p:nvPr/>
        </p:nvSpPr>
        <p:spPr>
          <a:xfrm>
            <a:off x="4877750" y="1986001"/>
            <a:ext cx="2743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Opcodes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34"/>
          <p:cNvSpPr txBox="1"/>
          <p:nvPr/>
        </p:nvSpPr>
        <p:spPr>
          <a:xfrm>
            <a:off x="4877750" y="2582113"/>
            <a:ext cx="2743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Immediate Data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34"/>
          <p:cNvSpPr txBox="1"/>
          <p:nvPr/>
        </p:nvSpPr>
        <p:spPr>
          <a:xfrm>
            <a:off x="7073750" y="3178250"/>
            <a:ext cx="1647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“Invalid Code”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3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JUMPDEST instructions cannot be in “immediate data”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i.e. the contents of PUSH instructions</a:t>
            </a:r>
            <a:endParaRPr sz="24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Why Immediates?  A validation story.</a:t>
            </a:r>
            <a:endParaRPr sz="2500"/>
          </a:p>
        </p:txBody>
      </p:sp>
      <p:grpSp>
        <p:nvGrpSpPr>
          <p:cNvPr id="235" name="Google Shape;235;p35"/>
          <p:cNvGrpSpPr/>
          <p:nvPr/>
        </p:nvGrpSpPr>
        <p:grpSpPr>
          <a:xfrm>
            <a:off x="4877740" y="1653250"/>
            <a:ext cx="3843000" cy="275700"/>
            <a:chOff x="4877740" y="1653250"/>
            <a:chExt cx="3843000" cy="275700"/>
          </a:xfrm>
        </p:grpSpPr>
        <p:sp>
          <p:nvSpPr>
            <p:cNvPr id="236" name="Google Shape;236;p35"/>
            <p:cNvSpPr/>
            <p:nvPr/>
          </p:nvSpPr>
          <p:spPr>
            <a:xfrm>
              <a:off x="48777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61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37" name="Google Shape;237;p35"/>
            <p:cNvSpPr/>
            <p:nvPr/>
          </p:nvSpPr>
          <p:spPr>
            <a:xfrm>
              <a:off x="51522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E0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38" name="Google Shape;238;p35"/>
            <p:cNvSpPr/>
            <p:nvPr/>
          </p:nvSpPr>
          <p:spPr>
            <a:xfrm>
              <a:off x="54267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01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39" name="Google Shape;239;p35"/>
            <p:cNvSpPr/>
            <p:nvPr/>
          </p:nvSpPr>
          <p:spPr>
            <a:xfrm>
              <a:off x="57012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61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40" name="Google Shape;240;p35"/>
            <p:cNvSpPr/>
            <p:nvPr/>
          </p:nvSpPr>
          <p:spPr>
            <a:xfrm>
              <a:off x="59757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5B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41" name="Google Shape;241;p35"/>
            <p:cNvSpPr/>
            <p:nvPr/>
          </p:nvSpPr>
          <p:spPr>
            <a:xfrm>
              <a:off x="62502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61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42" name="Google Shape;242;p35"/>
            <p:cNvSpPr/>
            <p:nvPr/>
          </p:nvSpPr>
          <p:spPr>
            <a:xfrm>
              <a:off x="65247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01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43" name="Google Shape;243;p35"/>
            <p:cNvSpPr/>
            <p:nvPr/>
          </p:nvSpPr>
          <p:spPr>
            <a:xfrm>
              <a:off x="67992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00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44" name="Google Shape;244;p35"/>
            <p:cNvSpPr/>
            <p:nvPr/>
          </p:nvSpPr>
          <p:spPr>
            <a:xfrm>
              <a:off x="70737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EF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45" name="Google Shape;245;p35"/>
            <p:cNvSpPr/>
            <p:nvPr/>
          </p:nvSpPr>
          <p:spPr>
            <a:xfrm>
              <a:off x="73482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E0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46" name="Google Shape;246;p35"/>
            <p:cNvSpPr/>
            <p:nvPr/>
          </p:nvSpPr>
          <p:spPr>
            <a:xfrm>
              <a:off x="76227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5B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47" name="Google Shape;247;p35"/>
            <p:cNvSpPr/>
            <p:nvPr/>
          </p:nvSpPr>
          <p:spPr>
            <a:xfrm>
              <a:off x="78972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FF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48" name="Google Shape;248;p35"/>
            <p:cNvSpPr/>
            <p:nvPr/>
          </p:nvSpPr>
          <p:spPr>
            <a:xfrm>
              <a:off x="81717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C9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49" name="Google Shape;249;p35"/>
            <p:cNvSpPr/>
            <p:nvPr/>
          </p:nvSpPr>
          <p:spPr>
            <a:xfrm>
              <a:off x="8446240" y="165325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2A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</p:grpSp>
      <p:grpSp>
        <p:nvGrpSpPr>
          <p:cNvPr id="250" name="Google Shape;250;p35"/>
          <p:cNvGrpSpPr/>
          <p:nvPr/>
        </p:nvGrpSpPr>
        <p:grpSpPr>
          <a:xfrm>
            <a:off x="5152240" y="2845483"/>
            <a:ext cx="1372500" cy="275700"/>
            <a:chOff x="5152240" y="2786700"/>
            <a:chExt cx="1372500" cy="275700"/>
          </a:xfrm>
        </p:grpSpPr>
        <p:sp>
          <p:nvSpPr>
            <p:cNvPr id="251" name="Google Shape;251;p35"/>
            <p:cNvSpPr/>
            <p:nvPr/>
          </p:nvSpPr>
          <p:spPr>
            <a:xfrm>
              <a:off x="5152240" y="278670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E0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52" name="Google Shape;252;p35"/>
            <p:cNvSpPr/>
            <p:nvPr/>
          </p:nvSpPr>
          <p:spPr>
            <a:xfrm>
              <a:off x="5426740" y="278670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01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53" name="Google Shape;253;p35"/>
            <p:cNvSpPr/>
            <p:nvPr/>
          </p:nvSpPr>
          <p:spPr>
            <a:xfrm>
              <a:off x="5975740" y="2786700"/>
              <a:ext cx="274500" cy="275700"/>
            </a:xfrm>
            <a:prstGeom prst="rect">
              <a:avLst/>
            </a:prstGeom>
            <a:solidFill>
              <a:srgbClr val="EA9999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5B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  <p:sp>
          <p:nvSpPr>
            <p:cNvPr id="254" name="Google Shape;254;p35"/>
            <p:cNvSpPr/>
            <p:nvPr/>
          </p:nvSpPr>
          <p:spPr>
            <a:xfrm>
              <a:off x="6250240" y="2786700"/>
              <a:ext cx="274500" cy="275700"/>
            </a:xfrm>
            <a:prstGeom prst="rect">
              <a:avLst/>
            </a:prstGeom>
            <a:solidFill>
              <a:srgbClr val="EEEEEE"/>
            </a:solidFill>
            <a:ln cap="flat" cmpd="sng" w="9525">
              <a:solidFill>
                <a:srgbClr val="4140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 Medium"/>
                  <a:ea typeface="Roboto Mono Medium"/>
                  <a:cs typeface="Roboto Mono Medium"/>
                  <a:sym typeface="Roboto Mono Medium"/>
                </a:rPr>
                <a:t>61</a:t>
              </a:r>
              <a:endParaRPr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</p:grpSp>
      <p:sp>
        <p:nvSpPr>
          <p:cNvPr id="255" name="Google Shape;255;p35"/>
          <p:cNvSpPr/>
          <p:nvPr/>
        </p:nvSpPr>
        <p:spPr>
          <a:xfrm>
            <a:off x="8171740" y="3441600"/>
            <a:ext cx="274500" cy="2757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414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C9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256" name="Google Shape;256;p35"/>
          <p:cNvSpPr/>
          <p:nvPr/>
        </p:nvSpPr>
        <p:spPr>
          <a:xfrm>
            <a:off x="8446240" y="3441600"/>
            <a:ext cx="274500" cy="2757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414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2A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257" name="Google Shape;257;p35"/>
          <p:cNvSpPr/>
          <p:nvPr/>
        </p:nvSpPr>
        <p:spPr>
          <a:xfrm>
            <a:off x="4877740" y="2249367"/>
            <a:ext cx="274500" cy="2757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414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61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258" name="Google Shape;258;p35"/>
          <p:cNvSpPr/>
          <p:nvPr/>
        </p:nvSpPr>
        <p:spPr>
          <a:xfrm>
            <a:off x="5701240" y="2249367"/>
            <a:ext cx="274500" cy="2757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414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61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259" name="Google Shape;259;p35"/>
          <p:cNvSpPr/>
          <p:nvPr/>
        </p:nvSpPr>
        <p:spPr>
          <a:xfrm>
            <a:off x="6524740" y="2249367"/>
            <a:ext cx="274500" cy="2757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414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01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260" name="Google Shape;260;p35"/>
          <p:cNvSpPr/>
          <p:nvPr/>
        </p:nvSpPr>
        <p:spPr>
          <a:xfrm>
            <a:off x="6799240" y="2249367"/>
            <a:ext cx="274500" cy="2757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414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00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261" name="Google Shape;261;p35"/>
          <p:cNvSpPr/>
          <p:nvPr/>
        </p:nvSpPr>
        <p:spPr>
          <a:xfrm>
            <a:off x="7073740" y="2249367"/>
            <a:ext cx="274500" cy="2757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414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EF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262" name="Google Shape;262;p35"/>
          <p:cNvSpPr/>
          <p:nvPr/>
        </p:nvSpPr>
        <p:spPr>
          <a:xfrm>
            <a:off x="7348240" y="2249367"/>
            <a:ext cx="274500" cy="2757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414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E0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263" name="Google Shape;263;p35"/>
          <p:cNvSpPr/>
          <p:nvPr/>
        </p:nvSpPr>
        <p:spPr>
          <a:xfrm>
            <a:off x="7622740" y="2845467"/>
            <a:ext cx="274500" cy="2757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414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5B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264" name="Google Shape;264;p35"/>
          <p:cNvSpPr/>
          <p:nvPr/>
        </p:nvSpPr>
        <p:spPr>
          <a:xfrm>
            <a:off x="7897240" y="2845467"/>
            <a:ext cx="274500" cy="2757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4140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Medium"/>
                <a:ea typeface="Roboto Mono Medium"/>
                <a:cs typeface="Roboto Mono Medium"/>
                <a:sym typeface="Roboto Mono Medium"/>
              </a:rPr>
              <a:t>FF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265" name="Google Shape;265;p35"/>
          <p:cNvSpPr txBox="1"/>
          <p:nvPr/>
        </p:nvSpPr>
        <p:spPr>
          <a:xfrm>
            <a:off x="4877750" y="1389888"/>
            <a:ext cx="2743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EVM Code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35"/>
          <p:cNvSpPr txBox="1"/>
          <p:nvPr/>
        </p:nvSpPr>
        <p:spPr>
          <a:xfrm>
            <a:off x="4877750" y="1986001"/>
            <a:ext cx="2743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Opcodes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35"/>
          <p:cNvSpPr txBox="1"/>
          <p:nvPr/>
        </p:nvSpPr>
        <p:spPr>
          <a:xfrm>
            <a:off x="4877750" y="2582113"/>
            <a:ext cx="2743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Immediate Data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35"/>
          <p:cNvSpPr txBox="1"/>
          <p:nvPr/>
        </p:nvSpPr>
        <p:spPr>
          <a:xfrm>
            <a:off x="7073750" y="3178250"/>
            <a:ext cx="1647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“Invalid Code”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3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Adding opcodes with new immediate data changes the interpretation of existing code</a:t>
            </a:r>
            <a:endParaRPr sz="24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20"/>
              <a:t>Features on the “Bubble”</a:t>
            </a:r>
            <a:endParaRPr sz="3220"/>
          </a:p>
        </p:txBody>
      </p:sp>
      <p:sp>
        <p:nvSpPr>
          <p:cNvPr id="275" name="Google Shape;275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EXTDATACOPY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	Copy data from EOF and legacy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	contracts.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CALLFI, JUMPFI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	Conditional section branching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RETURNDATALOAD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	Improves new calling opcodes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Address space expansion (ASE)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	All opcodes handling addresses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	would </a:t>
            </a:r>
            <a:r>
              <a:rPr b="1" i="1" lang="en" sz="1600" u="sng">
                <a:solidFill>
                  <a:schemeClr val="dk1"/>
                </a:solidFill>
              </a:rPr>
              <a:t>not</a:t>
            </a:r>
            <a:r>
              <a:rPr lang="en" sz="1600">
                <a:solidFill>
                  <a:schemeClr val="dk1"/>
                </a:solidFill>
              </a:rPr>
              <a:t> trim to 160 bits/20 bytes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76" name="Google Shape;276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Each of these features is not essential for a fully functional EOF, but address size and UX regressions.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Most have workarounds (compiler or contract design) that increase contract size or that make UX worse.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ASE is a breaking change under consideration to “create space” for other features.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EOF?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EOF is a container format for EVM code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EOF requires code and data </a:t>
            </a:r>
            <a:r>
              <a:rPr lang="en"/>
              <a:t>separation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EOF requires all code be valid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EOF’s structure fixes a number of EVM evolution problems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Allows new opcodes with immediate arguments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Prohibits problematic behavior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interact with the existing EVM?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EOF will operate in parallel to legacy EVM smart contracts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EOF and Legacy EVM differ in packaging and feature set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EOF and legacy EVM code share almost all the same semantics</a:t>
            </a:r>
            <a:br>
              <a:rPr lang="en"/>
            </a:br>
            <a:r>
              <a:rPr lang="en"/>
              <a:t>	Opcodes and Stacks</a:t>
            </a:r>
            <a:br>
              <a:rPr lang="en"/>
            </a:br>
            <a:r>
              <a:rPr lang="en"/>
              <a:t>	Storage and Accounts</a:t>
            </a:r>
            <a:br>
              <a:rPr lang="en"/>
            </a:br>
            <a:r>
              <a:rPr lang="en"/>
              <a:t>	Message Frames</a:t>
            </a:r>
            <a:br>
              <a:rPr lang="en"/>
            </a:br>
            <a:r>
              <a:rPr lang="en"/>
              <a:t>	Memory and 	Transient Memory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the major features of EOF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EOF container itself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Static (not dynamic) jumps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Subroutines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Code and data separation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Remove code introspection capabilities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Remove gas observability capabilities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Code and Stack validation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Maybe prepare for address space expansion?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EIP-3540: EOF - EVM Object Format v1</a:t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Defines a container format for EVM bytecode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Header Section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Types Section (Stack validation data)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Code Sections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Subcontainer Sections (CREATE3 support)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Data Section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EIP-4200: EOF - Static relative jumps</a:t>
            </a:r>
            <a:endParaRPr/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Ban Dynamic Jump Opcodes (JUMP, JUMPI), as well as PC opcode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Introduce Opcodes with immediate mode targets  (RJUMP, RJUMPI)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Add a vector jump operation (RJUMPV)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EIP-4750: EOF - Functions (aka code sections)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Subroutine support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Leverages the container format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3 Opcodes - CALLF, RETF and JUMPF (tail recursion support)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Stack height restrictions are enforced with opcodes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EIP-663: Unlimited DUP and SWAP</a:t>
            </a:r>
            <a:endParaRPr/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Intent of the original EIP was to allow full stack access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EIP has been reformulated to support immediate instructions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Adds DUPN - depth of dup comes from immediate argument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Adds EXCHANGE - Allows swap of any 2 stack </a:t>
            </a:r>
            <a:r>
              <a:rPr lang="en"/>
              <a:t>positions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Old DUP and SWAP instructions remain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